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04F5F-0117-411C-BFFF-7423B85FE8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132A8-111F-48BB-AE20-1709FB11494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>
            <a:normAutofit/>
          </a:bodyPr>
          <a:lstStyle/>
          <a:p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教育</a:t>
            </a:r>
            <a:r>
              <a:rPr lang="en-US" altLang="zh-CN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-</a:t>
            </a:r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入园准备 心理</a:t>
            </a:r>
            <a:endParaRPr lang="zh-CN" altLang="en-US" sz="5400" b="1" dirty="0" smtClean="0">
              <a:solidFill>
                <a:srgbClr val="CC0000"/>
              </a:solidFill>
              <a:ea typeface="方正稚艺简体" panose="03000509000000000000" pitchFamily="65" charset="-122"/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家长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和家人意见统一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孩子会哭是正常的、孩子遇到困难是正常的、孩子焦虑是正常的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信任老师</a:t>
            </a:r>
            <a:endParaRPr lang="zh-CN" altLang="en-US" dirty="0"/>
          </a:p>
        </p:txBody>
      </p:sp>
      <p:pic>
        <p:nvPicPr>
          <p:cNvPr id="2" name="图片 1" descr="语康五加一视频用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89865" y="381000"/>
            <a:ext cx="9523730" cy="60953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教育</a:t>
            </a:r>
            <a:r>
              <a:rPr lang="en-US" altLang="zh-CN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-</a:t>
            </a:r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入园自理能力</a:t>
            </a:r>
            <a:endParaRPr lang="zh-CN" altLang="en-US" sz="5400" b="1" dirty="0" smtClean="0">
              <a:solidFill>
                <a:srgbClr val="CC0000"/>
              </a:solidFill>
              <a:ea typeface="方正稚艺简体" panose="03000509000000000000" pitchFamily="65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上厕所</a:t>
            </a:r>
            <a:endParaRPr lang="en-US" altLang="zh-CN" dirty="0" smtClean="0"/>
          </a:p>
          <a:p>
            <a:r>
              <a:rPr lang="zh-CN" altLang="en-US" dirty="0" smtClean="0"/>
              <a:t>练习方法：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固定排便地点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多鼓励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故事、儿歌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4</a:t>
            </a:r>
            <a:r>
              <a:rPr lang="zh-CN" altLang="en-US" dirty="0" smtClean="0"/>
              <a:t>用语言表达</a:t>
            </a:r>
            <a:endParaRPr lang="zh-CN" altLang="en-US" dirty="0"/>
          </a:p>
        </p:txBody>
      </p:sp>
      <p:pic>
        <p:nvPicPr>
          <p:cNvPr id="2" name="图片 1" descr="语康五加一视频用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89865" y="381000"/>
            <a:ext cx="9523730" cy="6095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教育</a:t>
            </a:r>
            <a:r>
              <a:rPr lang="en-US" altLang="zh-CN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-</a:t>
            </a:r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入园语言准备</a:t>
            </a:r>
            <a:endParaRPr lang="zh-CN" altLang="en-US" sz="5400" b="1" dirty="0" smtClean="0">
              <a:solidFill>
                <a:srgbClr val="CC0000"/>
              </a:solidFill>
              <a:ea typeface="方正稚艺简体" panose="03000509000000000000" pitchFamily="65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1600200"/>
            <a:ext cx="7829576" cy="4525963"/>
          </a:xfrm>
        </p:spPr>
        <p:txBody>
          <a:bodyPr/>
          <a:lstStyle/>
          <a:p>
            <a:r>
              <a:rPr lang="zh-CN" altLang="en-US" dirty="0" smtClean="0"/>
              <a:t>幼儿园常用语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盥洗、加餐、上课、区教活动、户外活动、做操</a:t>
            </a:r>
            <a:r>
              <a:rPr lang="en-US" altLang="zh-CN" dirty="0" smtClean="0"/>
              <a:t>…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拉小尾巴、靠墙站一排、搬小椅子坐半圆、第一组</a:t>
            </a:r>
            <a:r>
              <a:rPr lang="en-US" altLang="zh-CN" dirty="0" smtClean="0"/>
              <a:t>…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963996" y="3857628"/>
            <a:ext cx="410846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图片 1" descr="语康五加一视频用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9865" y="381000"/>
            <a:ext cx="9523730" cy="6095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教育</a:t>
            </a:r>
            <a:r>
              <a:rPr lang="en-US" altLang="zh-CN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-</a:t>
            </a:r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入园语言准备</a:t>
            </a:r>
            <a:endParaRPr lang="zh-CN" altLang="en-US" sz="5400" b="1" dirty="0" smtClean="0">
              <a:solidFill>
                <a:srgbClr val="CC0000"/>
              </a:solidFill>
              <a:ea typeface="方正稚艺简体" panose="03000509000000000000" pitchFamily="65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1600200"/>
            <a:ext cx="7829576" cy="5615014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表达性语言</a:t>
            </a:r>
            <a:endParaRPr lang="en-US" altLang="zh-CN" dirty="0" smtClean="0"/>
          </a:p>
          <a:p>
            <a:r>
              <a:rPr lang="zh-CN" altLang="en-US" dirty="0" smtClean="0"/>
              <a:t>表达需求“我要</a:t>
            </a:r>
            <a:r>
              <a:rPr lang="en-US" altLang="zh-CN" dirty="0" smtClean="0"/>
              <a:t>xx</a:t>
            </a:r>
            <a:r>
              <a:rPr lang="zh-CN" altLang="en-US" dirty="0" smtClean="0"/>
              <a:t>”“我想</a:t>
            </a:r>
            <a:r>
              <a:rPr lang="en-US" altLang="zh-CN" dirty="0" smtClean="0"/>
              <a:t>xx</a:t>
            </a:r>
            <a:r>
              <a:rPr lang="zh-CN" altLang="en-US" dirty="0" smtClean="0"/>
              <a:t>，好吗？”</a:t>
            </a:r>
            <a:endParaRPr lang="en-US" altLang="zh-CN" dirty="0" smtClean="0"/>
          </a:p>
          <a:p>
            <a:r>
              <a:rPr lang="zh-CN" altLang="en-US" dirty="0" smtClean="0"/>
              <a:t>表达拒绝“我不想</a:t>
            </a:r>
            <a:r>
              <a:rPr lang="en-US" altLang="zh-CN" dirty="0" smtClean="0"/>
              <a:t>xx</a:t>
            </a:r>
            <a:r>
              <a:rPr lang="zh-CN" altLang="en-US" dirty="0" smtClean="0"/>
              <a:t>”“我可以不</a:t>
            </a:r>
            <a:r>
              <a:rPr lang="en-US" altLang="zh-CN" dirty="0" smtClean="0"/>
              <a:t>xx</a:t>
            </a:r>
            <a:r>
              <a:rPr lang="zh-CN" altLang="en-US" dirty="0" smtClean="0"/>
              <a:t>吗？”</a:t>
            </a:r>
            <a:endParaRPr lang="en-US" altLang="zh-CN" dirty="0" smtClean="0"/>
          </a:p>
          <a:p>
            <a:r>
              <a:rPr lang="zh-CN" altLang="en-US" dirty="0" smtClean="0"/>
              <a:t>描述过程“我不小心把</a:t>
            </a:r>
            <a:r>
              <a:rPr lang="en-US" altLang="zh-CN" dirty="0" smtClean="0"/>
              <a:t>xx</a:t>
            </a:r>
            <a:r>
              <a:rPr lang="zh-CN" altLang="en-US" dirty="0" smtClean="0"/>
              <a:t>碰倒了”</a:t>
            </a:r>
            <a:endParaRPr lang="en-US" altLang="zh-CN" dirty="0" smtClean="0"/>
          </a:p>
          <a:p>
            <a:r>
              <a:rPr lang="zh-CN" altLang="en-US" dirty="0" smtClean="0"/>
              <a:t>礼貌用语</a:t>
            </a:r>
            <a:endParaRPr lang="en-US" altLang="zh-CN" dirty="0" smtClean="0"/>
          </a:p>
          <a:p>
            <a:r>
              <a:rPr lang="zh-CN" altLang="en-US" dirty="0" smtClean="0"/>
              <a:t>老师、小朋友名字</a:t>
            </a:r>
            <a:endParaRPr lang="en-US" altLang="zh-CN" dirty="0" smtClean="0"/>
          </a:p>
          <a:p>
            <a:r>
              <a:rPr lang="zh-CN" altLang="en-US" dirty="0" smtClean="0"/>
              <a:t>幼儿园、家庭相关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endParaRPr lang="zh-CN" altLang="en-US" dirty="0"/>
          </a:p>
        </p:txBody>
      </p:sp>
      <p:pic>
        <p:nvPicPr>
          <p:cNvPr id="2" name="图片 1" descr="语康五加一视频用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89865" y="381000"/>
            <a:ext cx="9523730" cy="6095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>
            <a:normAutofit/>
          </a:bodyPr>
          <a:lstStyle/>
          <a:p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教育</a:t>
            </a:r>
            <a:r>
              <a:rPr lang="en-US" altLang="zh-CN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-</a:t>
            </a:r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入园准备 心理</a:t>
            </a:r>
            <a:endParaRPr lang="zh-CN" altLang="en-US" sz="5400" b="1" dirty="0" smtClean="0">
              <a:solidFill>
                <a:srgbClr val="CC0000"/>
              </a:solidFill>
              <a:ea typeface="方正稚艺简体" panose="03000509000000000000" pitchFamily="65" charset="-122"/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孩子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长大了要学本领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老师小朋友一起玩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怎么玩要听老师的，因为老师很会玩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4</a:t>
            </a:r>
            <a:r>
              <a:rPr lang="zh-CN" altLang="en-US" dirty="0" smtClean="0"/>
              <a:t>有麻烦自己想一想，不行就求助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5</a:t>
            </a:r>
            <a:r>
              <a:rPr lang="zh-CN" altLang="en-US" dirty="0" smtClean="0"/>
              <a:t>妈妈会走，也一定会来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2" name="图片 1" descr="语康五加一视频用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89865" y="381000"/>
            <a:ext cx="9523730" cy="60953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>
            <a:normAutofit/>
          </a:bodyPr>
          <a:lstStyle/>
          <a:p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教育</a:t>
            </a:r>
            <a:r>
              <a:rPr lang="en-US" altLang="zh-CN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-</a:t>
            </a:r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入园准备 心理</a:t>
            </a:r>
            <a:endParaRPr lang="zh-CN" altLang="en-US" sz="5400" b="1" dirty="0" smtClean="0">
              <a:solidFill>
                <a:srgbClr val="CC0000"/>
              </a:solidFill>
              <a:ea typeface="方正稚艺简体" panose="03000509000000000000" pitchFamily="65" charset="-122"/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请不要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“老师可好了，就和妈妈一样”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“你看，去了幼儿园每天都能玩那个大滑梯”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在园中偷看孩子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2" name="图片 1" descr="语康五加一视频用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89865" y="381000"/>
            <a:ext cx="9523730" cy="60953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>
            <a:normAutofit/>
          </a:bodyPr>
          <a:lstStyle/>
          <a:p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教育</a:t>
            </a:r>
            <a:r>
              <a:rPr lang="en-US" altLang="zh-CN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-</a:t>
            </a:r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入园准备 心理</a:t>
            </a:r>
            <a:endParaRPr lang="zh-CN" altLang="en-US" sz="5400" b="1" dirty="0" smtClean="0">
              <a:solidFill>
                <a:srgbClr val="CC0000"/>
              </a:solidFill>
              <a:ea typeface="方正稚艺简体" panose="03000509000000000000" pitchFamily="65" charset="-122"/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你可以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角色扮演 如果</a:t>
            </a:r>
            <a:r>
              <a:rPr lang="en-US" altLang="zh-CN" dirty="0" smtClean="0"/>
              <a:t>…</a:t>
            </a:r>
            <a:r>
              <a:rPr lang="zh-CN" altLang="en-US" dirty="0" smtClean="0"/>
              <a:t>怎么办？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平淡地说这件事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        </a:t>
            </a:r>
            <a:r>
              <a:rPr lang="zh-CN" altLang="en-US" dirty="0" smtClean="0">
                <a:solidFill>
                  <a:srgbClr val="0070C0"/>
                </a:solidFill>
                <a:latin typeface="楷体_GB2312" pitchFamily="49" charset="-122"/>
                <a:ea typeface="楷体_GB2312" pitchFamily="49" charset="-122"/>
              </a:rPr>
              <a:t>所谓父女母子一场，只不过意味着，你和他的缘分就是今生今世不断地在目送他的背影渐行渐远。你站立在小路的这一端，看着他逐渐消失在小路转弯的地方，而且，他用背影默默告诉你：不必追。</a:t>
            </a:r>
            <a:endParaRPr lang="en-US" altLang="zh-CN" dirty="0" smtClean="0">
              <a:solidFill>
                <a:srgbClr val="0070C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endParaRPr lang="zh-CN" altLang="en-US" dirty="0"/>
          </a:p>
        </p:txBody>
      </p:sp>
      <p:pic>
        <p:nvPicPr>
          <p:cNvPr id="2" name="图片 1" descr="语康五加一视频用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89865" y="381000"/>
            <a:ext cx="9523730" cy="60953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>
            <a:normAutofit/>
          </a:bodyPr>
          <a:lstStyle/>
          <a:p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教育</a:t>
            </a:r>
            <a:r>
              <a:rPr lang="en-US" altLang="zh-CN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-</a:t>
            </a:r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入园作息准备</a:t>
            </a:r>
            <a:endParaRPr lang="zh-CN" altLang="en-US" sz="5400" b="1" dirty="0" smtClean="0">
              <a:solidFill>
                <a:srgbClr val="CC0000"/>
              </a:solidFill>
              <a:ea typeface="方正稚艺简体" panose="03000509000000000000" pitchFamily="65" charset="-12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214414" y="1285860"/>
            <a:ext cx="6806751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图片 1" descr="语康五加一视频用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9865" y="381000"/>
            <a:ext cx="9523730" cy="6095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>
            <a:normAutofit/>
          </a:bodyPr>
          <a:lstStyle/>
          <a:p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教育</a:t>
            </a:r>
            <a:r>
              <a:rPr lang="en-US" altLang="zh-CN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-</a:t>
            </a:r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入园作息准备</a:t>
            </a:r>
            <a:endParaRPr lang="zh-CN" altLang="en-US" sz="5400" b="1" dirty="0" smtClean="0">
              <a:solidFill>
                <a:srgbClr val="CC0000"/>
              </a:solidFill>
              <a:ea typeface="方正稚艺简体" panose="03000509000000000000" pitchFamily="65" charset="-122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14348" y="1500174"/>
            <a:ext cx="8163522" cy="447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教育</a:t>
            </a:r>
            <a:r>
              <a:rPr lang="en-US" altLang="zh-CN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-</a:t>
            </a:r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入园自理能力</a:t>
            </a:r>
            <a:endParaRPr lang="zh-CN" altLang="en-US" sz="5400" b="1" dirty="0" smtClean="0">
              <a:solidFill>
                <a:srgbClr val="CC0000"/>
              </a:solidFill>
              <a:ea typeface="方正稚艺简体" panose="03000509000000000000" pitchFamily="65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喝水</a:t>
            </a:r>
            <a:endParaRPr lang="en-US" altLang="zh-CN" dirty="0" smtClean="0"/>
          </a:p>
          <a:p>
            <a:r>
              <a:rPr lang="zh-CN" altLang="en-US" dirty="0" smtClean="0"/>
              <a:t>请您：相信老师给孩子喝水</a:t>
            </a:r>
            <a:endParaRPr lang="en-US" altLang="zh-CN" dirty="0" smtClean="0"/>
          </a:p>
          <a:p>
            <a:r>
              <a:rPr lang="zh-CN" altLang="en-US" dirty="0" smtClean="0"/>
              <a:t>练习方法：在家练习用水杯，锻炼双手“端”，练习“老师，我要喝水”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857488" y="4286256"/>
            <a:ext cx="3429024" cy="1869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图片 1" descr="语康五加一视频用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9865" y="381000"/>
            <a:ext cx="9523730" cy="6095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教育</a:t>
            </a:r>
            <a:r>
              <a:rPr lang="en-US" altLang="zh-CN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-</a:t>
            </a:r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入园自理能力</a:t>
            </a:r>
            <a:endParaRPr lang="zh-CN" altLang="en-US" sz="5400" b="1" dirty="0" smtClean="0">
              <a:solidFill>
                <a:srgbClr val="CC0000"/>
              </a:solidFill>
              <a:ea typeface="方正稚艺简体" panose="03000509000000000000" pitchFamily="65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吃饭</a:t>
            </a:r>
            <a:endParaRPr lang="en-US" altLang="zh-CN" dirty="0" smtClean="0"/>
          </a:p>
          <a:p>
            <a:r>
              <a:rPr lang="zh-CN" altLang="en-US" dirty="0" smtClean="0"/>
              <a:t>练习方法：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给孩子机会自己吃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不边玩边吃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不挑食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4</a:t>
            </a:r>
            <a:r>
              <a:rPr lang="zh-CN" altLang="en-US" dirty="0" smtClean="0"/>
              <a:t>就餐环境轻松（负能量、必须吃完）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5</a:t>
            </a:r>
            <a:r>
              <a:rPr lang="zh-CN" altLang="en-US" dirty="0" smtClean="0"/>
              <a:t>不讲条件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6</a:t>
            </a:r>
            <a:r>
              <a:rPr lang="zh-CN" altLang="en-US" dirty="0" smtClean="0"/>
              <a:t>不单调也别太丰富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2" name="图片 1" descr="语康五加一视频用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89865" y="381000"/>
            <a:ext cx="9523730" cy="6095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教育</a:t>
            </a:r>
            <a:r>
              <a:rPr lang="en-US" altLang="zh-CN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-</a:t>
            </a:r>
            <a:r>
              <a:rPr lang="zh-CN" altLang="en-US" sz="5400" b="1" dirty="0" smtClean="0">
                <a:solidFill>
                  <a:srgbClr val="CC0000"/>
                </a:solidFill>
                <a:ea typeface="方正稚艺简体" panose="03000509000000000000" pitchFamily="65" charset="-122"/>
              </a:rPr>
              <a:t>入园自理能力</a:t>
            </a:r>
            <a:endParaRPr lang="zh-CN" altLang="en-US" sz="5400" b="1" dirty="0" smtClean="0">
              <a:solidFill>
                <a:srgbClr val="CC0000"/>
              </a:solidFill>
              <a:ea typeface="方正稚艺简体" panose="03000509000000000000" pitchFamily="65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穿脱衣服</a:t>
            </a:r>
            <a:endParaRPr lang="en-US" altLang="zh-CN" dirty="0" smtClean="0"/>
          </a:p>
          <a:p>
            <a:r>
              <a:rPr lang="zh-CN" altLang="en-US" dirty="0" smtClean="0"/>
              <a:t>练习方法：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不要马上帮孩子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游戏、儿歌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比赛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701</Words>
  <Application>WPS 演示</Application>
  <PresentationFormat>全屏显示(4:3)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宋体</vt:lpstr>
      <vt:lpstr>Wingdings</vt:lpstr>
      <vt:lpstr>方正稚艺简体</vt:lpstr>
      <vt:lpstr>楷体_GB2312</vt:lpstr>
      <vt:lpstr>Calibri</vt:lpstr>
      <vt:lpstr>微软雅黑</vt:lpstr>
      <vt:lpstr>Arial Unicode MS</vt:lpstr>
      <vt:lpstr>新宋体</vt:lpstr>
      <vt:lpstr>Office 主题</vt:lpstr>
      <vt:lpstr>教育-入园准备 心理</vt:lpstr>
      <vt:lpstr>教育-入园准备 心理</vt:lpstr>
      <vt:lpstr>教育-入园准备 心理</vt:lpstr>
      <vt:lpstr>教育-入园准备 心理</vt:lpstr>
      <vt:lpstr>教育-入园作息准备</vt:lpstr>
      <vt:lpstr>教育-入园作息准备</vt:lpstr>
      <vt:lpstr>教育-入园自理能力</vt:lpstr>
      <vt:lpstr>教育-入园自理能力</vt:lpstr>
      <vt:lpstr>教育-入园自理能力</vt:lpstr>
      <vt:lpstr>教育-入园自理能力</vt:lpstr>
      <vt:lpstr>教育-入园语言准备</vt:lpstr>
      <vt:lpstr>教育-入园语言准备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教育-入园准备 心理</dc:title>
  <dc:creator>zhangqian</dc:creator>
  <cp:lastModifiedBy>立夏</cp:lastModifiedBy>
  <cp:revision>6</cp:revision>
  <dcterms:created xsi:type="dcterms:W3CDTF">2016-02-29T12:15:00Z</dcterms:created>
  <dcterms:modified xsi:type="dcterms:W3CDTF">2018-06-20T09:39:33Z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